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80" r:id="rId17"/>
    <p:sldId id="275" r:id="rId18"/>
    <p:sldId id="279" r:id="rId19"/>
    <p:sldId id="274" r:id="rId20"/>
    <p:sldId id="277" r:id="rId21"/>
    <p:sldId id="272" r:id="rId22"/>
    <p:sldId id="278" r:id="rId23"/>
    <p:sldId id="27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9"/>
    <p:restoredTop sz="94670"/>
  </p:normalViewPr>
  <p:slideViewPr>
    <p:cSldViewPr snapToGrid="0">
      <p:cViewPr varScale="1">
        <p:scale>
          <a:sx n="109" d="100"/>
          <a:sy n="10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1913-9D80-7157-AAFF-95A34D487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4500C-1A8D-5A7F-1698-A569B815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F229-5312-7255-B3CD-9481B514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41BE-C5C8-F727-080D-DAB19565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191F-C385-51FF-2AEE-73BC2CD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B685-34E2-11FF-83ED-F6C0FC6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BB59-E9D2-95A7-6EE9-9368E7359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7358-BBFF-2672-7B9D-38197E5D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0F2B-1224-B31C-979E-C007BC21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40977-C326-D86E-DE1E-CEBD347D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6512C-A422-D3D7-3A8D-1DAA6406E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FF921-029E-6257-40E7-FF34BBD1B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48B3-315A-CEF0-2B0A-11480FF1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84B1E-36C5-FFE7-AA93-E5A60EFA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AD31-BB1B-1D97-DB58-15BEF01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F093-F12A-4F96-5AE8-79A4A14E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3CBD-049B-A8D3-EEA8-A4E02D1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F4EC5-6F75-2D1B-25CA-954F51F4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B67-16AB-1C55-E8AE-1CD1CFAB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6587A-2AB8-9F19-E465-B5C2F3A6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90BD-EEC1-DF86-02A2-8313C657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FC5F-E7CA-014C-B0B2-1D05CB30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5004-4026-D445-D45B-E245F1B6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EAB02-D944-B3D8-09B0-7BA2B722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93D2-1331-D334-6CA8-9EB6A11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0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F854-0303-7499-0757-E9245F9B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5DA2-3E16-8325-5F77-D6112BE9B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F107F-D5FB-6C62-18AF-7D5E79DD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B49A-34A6-E170-E6AC-335703C8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8527C-AA49-549A-768E-BA823946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8771D-788D-D367-A232-6648A4D4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9261-5342-4BAA-0801-33718C47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58CD-0846-F970-30F9-97B42AF15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3FCA0-77A9-DA74-5D94-14F6E6E4B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61BCB-21DC-B207-8F62-7DAD0DD72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A8219-C80F-5277-293A-342890266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75A2D-E3CC-E949-C054-C65F3449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FC2A8-1E7F-F3D7-7DA2-E5D81EF5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B04F5-942F-0917-4781-738DD882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5E85-4959-3D7E-FC47-D778DBED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4359-6AF0-FDB1-1C10-446AACD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5AAD7-F40B-950E-ACF0-85BAB69A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680-2401-914D-5B17-219CDE53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57188-C7C5-9893-636D-9DAA2F9E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9C072-A2C0-E5E2-E4E0-1D6FB1EE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195A8-A3E5-0F30-6DAB-DD15C619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0B24-C526-783F-3C23-D47A9BFC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6433-2308-19DB-50D4-1E433A5D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63762-ACE5-9F31-1073-8D18EB6F4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74EE0-D3A8-44C9-D692-7995CB72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0842A-5492-154C-BB58-EE0264D6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71BE-A2A2-89AB-B984-375A6BA2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51D-A0BB-2B81-22F7-01C5780F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14515-7791-4EC1-2974-06C1F1B91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C1EE-E74A-2238-E2E3-892B375C6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93ADE-5D5C-92AD-3717-196844CA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F5A6E-396F-2052-70D0-7739238F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E18B-407B-19D4-CD62-57E5C5C0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55C2-51C2-D401-9A70-391C2C2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5957-23E1-62F8-DCE2-3789B193C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A43A-9B4C-C470-FCB7-7295C69C4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BE77-CBC0-73E0-ED82-033AEF93B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AACD-2951-C408-308C-41F701C9E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98149/" TargetMode="External"/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804059/" TargetMode="External"/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10.1111/ene.1567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31-021-00156-z" TargetMode="External"/><Relationship Id="rId2" Type="http://schemas.openxmlformats.org/officeDocument/2006/relationships/hyperlink" Target="https://www.sciencedirect.com/science/article/pii/S1075996420301396?via%3Di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467-022-34667-x#:~:text=Despite%20differences%2C%20we%20confirmed%20their,also%20highly%20elevated%20in%20PD." TargetMode="External"/><Relationship Id="rId4" Type="http://schemas.openxmlformats.org/officeDocument/2006/relationships/hyperlink" Target="https://www.ncbi.nlm.nih.gov/pmc/articles/PMC9804059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788E-BEC0-F3F3-A258-2414008C1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 5: </a:t>
            </a:r>
            <a:r>
              <a:rPr lang="en-US" dirty="0" err="1"/>
              <a:t>DESeq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B199A-CAD4-295D-72AF-C4508178E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Differential abundance analysis of high vs low nutrient consumption in PD and Control groups.</a:t>
            </a:r>
          </a:p>
        </p:txBody>
      </p:sp>
    </p:spTree>
    <p:extLst>
      <p:ext uri="{BB962C8B-B14F-4D97-AF65-F5344CB8AC3E}">
        <p14:creationId xmlns:p14="http://schemas.microsoft.com/office/powerpoint/2010/main" val="424791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C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5" name="Picture 4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0010A6C8-C607-4292-A2CD-38EB68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0" name="Picture 9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647EA74-735B-2AEC-093B-60D6ED93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1785051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3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15AA4C-5BB4-6728-006E-3DEF9162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01" y="1016431"/>
            <a:ext cx="5612969" cy="5612969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ED21431-5797-C679-630F-0F209505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1" y="1016430"/>
            <a:ext cx="5612969" cy="561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C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56356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3" y="306817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409947" y="219423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281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B2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9" name="Picture 8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9B212F2-4D07-0CAF-BBAE-D8B16D6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2" name="Picture 11" descr="A graph of red and black dots&#10;&#10;Description automatically generated">
            <a:extLst>
              <a:ext uri="{FF2B5EF4-FFF2-40B4-BE49-F238E27FC236}">
                <a16:creationId xmlns:a16="http://schemas.microsoft.com/office/drawing/2014/main" id="{691103D5-C976-86DA-EEFB-F81B2E2A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1690688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E30539-2DFB-3362-2BA9-0BFE7518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83" y="883274"/>
            <a:ext cx="5979761" cy="5979761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BBAD80-979A-9368-F668-760E93B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7" y="878238"/>
            <a:ext cx="5751162" cy="575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B2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20380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10403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3" y="289741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6910451" y="238846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05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CDBC-92BA-41D6-355B-2F8BC2D4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36" y="0"/>
            <a:ext cx="10515600" cy="666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Upregulated and Downregulated ASVs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0C0E8D-DF2A-2BE1-62DA-21930F8F7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3949"/>
              </p:ext>
            </p:extLst>
          </p:nvPr>
        </p:nvGraphicFramePr>
        <p:xfrm>
          <a:off x="665136" y="790413"/>
          <a:ext cx="10515600" cy="5622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367460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04987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94942013"/>
                    </a:ext>
                  </a:extLst>
                </a:gridCol>
              </a:tblGrid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Upregulated ASVs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0121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8126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09201"/>
                  </a:ext>
                </a:extLst>
              </a:tr>
              <a:tr h="419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52693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7228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6192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3570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20177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6350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86629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422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1103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38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025BA3-59FF-E64A-BC40-2C613B79C6EE}"/>
              </a:ext>
            </a:extLst>
          </p:cNvPr>
          <p:cNvSpPr txBox="1"/>
          <p:nvPr/>
        </p:nvSpPr>
        <p:spPr>
          <a:xfrm>
            <a:off x="0" y="6488668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low groups are set as reference </a:t>
            </a:r>
          </a:p>
        </p:txBody>
      </p:sp>
    </p:spTree>
    <p:extLst>
      <p:ext uri="{BB962C8B-B14F-4D97-AF65-F5344CB8AC3E}">
        <p14:creationId xmlns:p14="http://schemas.microsoft.com/office/powerpoint/2010/main" val="190814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6AA7-3BB0-6B71-8DAC-4D09CE03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254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Top 3 - 5 Upregulated and Downregulated Genera and Species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BAF2A-1522-0052-819E-0ED1EE04D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840185"/>
              </p:ext>
            </p:extLst>
          </p:nvPr>
        </p:nvGraphicFramePr>
        <p:xfrm>
          <a:off x="477290" y="1011309"/>
          <a:ext cx="1123742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79">
                  <a:extLst>
                    <a:ext uri="{9D8B030D-6E8A-4147-A177-3AD203B41FA5}">
                      <a16:colId xmlns:a16="http://schemas.microsoft.com/office/drawing/2014/main" val="793087077"/>
                    </a:ext>
                  </a:extLst>
                </a:gridCol>
                <a:gridCol w="2793076">
                  <a:extLst>
                    <a:ext uri="{9D8B030D-6E8A-4147-A177-3AD203B41FA5}">
                      <a16:colId xmlns:a16="http://schemas.microsoft.com/office/drawing/2014/main" val="874852986"/>
                    </a:ext>
                  </a:extLst>
                </a:gridCol>
                <a:gridCol w="2493819">
                  <a:extLst>
                    <a:ext uri="{9D8B030D-6E8A-4147-A177-3AD203B41FA5}">
                      <a16:colId xmlns:a16="http://schemas.microsoft.com/office/drawing/2014/main" val="3321692685"/>
                    </a:ext>
                  </a:extLst>
                </a:gridCol>
                <a:gridCol w="2567662">
                  <a:extLst>
                    <a:ext uri="{9D8B030D-6E8A-4147-A177-3AD203B41FA5}">
                      <a16:colId xmlns:a16="http://schemas.microsoft.com/office/drawing/2014/main" val="2756500401"/>
                    </a:ext>
                  </a:extLst>
                </a:gridCol>
                <a:gridCol w="2247484">
                  <a:extLst>
                    <a:ext uri="{9D8B030D-6E8A-4147-A177-3AD203B41FA5}">
                      <a16:colId xmlns:a16="http://schemas.microsoft.com/office/drawing/2014/main" val="268558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Downregulated Genera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2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Catenibacterium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Parabacteroides, </a:t>
                      </a:r>
                      <a:r>
                        <a:rPr lang="en-US" sz="1400" dirty="0" err="1"/>
                        <a:t>Muribaculaceae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intestinalis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Bacteroides, Clostridia UCG-014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 Bacteroides, </a:t>
                      </a:r>
                      <a:r>
                        <a:rPr lang="en-US" sz="1400" dirty="0" err="1"/>
                        <a:t>Butrvibrio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Fructose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Ruminococcus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vulgatus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Desulfovibrio</a:t>
                      </a:r>
                      <a:r>
                        <a:rPr lang="en-US" sz="1400" dirty="0"/>
                        <a:t>, Clostridia vadinBB60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3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Bifidobacterium,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Gastranaerophilales</a:t>
                      </a:r>
                      <a:r>
                        <a:rPr lang="en-US" sz="1400" dirty="0"/>
                        <a:t>, Streptococcus,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Butyrivibrio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8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coprophilus</a:t>
                      </a:r>
                      <a:r>
                        <a:rPr lang="en-US" sz="1400" dirty="0"/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Coprococcus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 </a:t>
                      </a:r>
                      <a:r>
                        <a:rPr lang="en-US" sz="1400" dirty="0" err="1"/>
                        <a:t>vulgatus,Bacteroides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7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Acidaminococcus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Lachnospiraceae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Clostridia UCG-014,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7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2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4F42-53C3-1051-0DD9-2F12CB7E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365125"/>
            <a:ext cx="10889673" cy="1325563"/>
          </a:xfrm>
        </p:spPr>
        <p:txBody>
          <a:bodyPr/>
          <a:lstStyle/>
          <a:p>
            <a:r>
              <a:rPr lang="en-US" dirty="0"/>
              <a:t>Relative Abundance: Genera of Interest Dysregulated in PD: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05B0-0617-ECC0-8E92-3C174A47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Bacteroides</a:t>
            </a:r>
          </a:p>
          <a:p>
            <a:r>
              <a:rPr lang="en-US" dirty="0" err="1"/>
              <a:t>Prevotella</a:t>
            </a:r>
            <a:endParaRPr lang="en-US" dirty="0"/>
          </a:p>
          <a:p>
            <a:r>
              <a:rPr lang="en-US" dirty="0" err="1"/>
              <a:t>Akkermansia</a:t>
            </a:r>
            <a:endParaRPr lang="en-US" dirty="0"/>
          </a:p>
          <a:p>
            <a:r>
              <a:rPr lang="en-US" dirty="0" err="1"/>
              <a:t>Alistipes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4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874-08B5-7118-93B2-7889499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Bacteroides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C18F-33FB-62DF-8AE7-2838B1DB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 reports of higher and lower abundance of </a:t>
            </a:r>
            <a:r>
              <a:rPr lang="en-US" dirty="0" err="1"/>
              <a:t>bacteroides</a:t>
            </a:r>
            <a:r>
              <a:rPr lang="en-US" dirty="0"/>
              <a:t> in PD.</a:t>
            </a:r>
          </a:p>
          <a:p>
            <a:r>
              <a:rPr lang="en-US" dirty="0"/>
              <a:t>Increased abundance in Western Diet.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/articles/PMC8398149/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Generally downregulated in all PD nutrients besides Coffee where it is upregulated.</a:t>
            </a:r>
          </a:p>
        </p:txBody>
      </p:sp>
    </p:spTree>
    <p:extLst>
      <p:ext uri="{BB962C8B-B14F-4D97-AF65-F5344CB8AC3E}">
        <p14:creationId xmlns:p14="http://schemas.microsoft.com/office/powerpoint/2010/main" val="293409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CE286668-06E3-472F-84B0-D33B7C78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2" y="0"/>
            <a:ext cx="4911687" cy="3321297"/>
          </a:xfrm>
        </p:spPr>
      </p:pic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7BF6F6F8-3247-1400-776C-7C923FE1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29" y="-5609"/>
            <a:ext cx="4919982" cy="3326906"/>
          </a:xfrm>
          <a:prstGeom prst="rect">
            <a:avLst/>
          </a:prstGeom>
        </p:spPr>
      </p:pic>
      <p:pic>
        <p:nvPicPr>
          <p:cNvPr id="9" name="Picture 8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06A42456-0EAA-31EA-BAFA-FD877353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11" y="3372378"/>
            <a:ext cx="4911688" cy="3321297"/>
          </a:xfrm>
          <a:prstGeom prst="rect">
            <a:avLst/>
          </a:prstGeom>
        </p:spPr>
      </p:pic>
      <p:pic>
        <p:nvPicPr>
          <p:cNvPr id="11" name="Picture 10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028993-299C-2B6F-6F7D-FCFB95226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29" y="3429000"/>
            <a:ext cx="4860672" cy="3286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F228E9-AFF7-EB8A-42D4-A1246181E703}"/>
              </a:ext>
            </a:extLst>
          </p:cNvPr>
          <p:cNvSpPr txBox="1">
            <a:spLocks/>
          </p:cNvSpPr>
          <p:nvPr/>
        </p:nvSpPr>
        <p:spPr>
          <a:xfrm>
            <a:off x="0" y="2211141"/>
            <a:ext cx="2726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Bacteroides</a:t>
            </a:r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62871-1B64-6875-4FA8-68A221D280A7}"/>
              </a:ext>
            </a:extLst>
          </p:cNvPr>
          <p:cNvSpPr txBox="1"/>
          <p:nvPr/>
        </p:nvSpPr>
        <p:spPr>
          <a:xfrm>
            <a:off x="0" y="3722129"/>
            <a:ext cx="1679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** p&lt;0.01</a:t>
            </a:r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99655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B32-DE28-1A6D-9296-EE222B0C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Prevotella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165E-434A-E62E-9810-28BFD23B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Microbiome studies in PD reveal a decrease in </a:t>
            </a:r>
            <a:r>
              <a:rPr lang="en-US" dirty="0" err="1"/>
              <a:t>Prevotella</a:t>
            </a:r>
            <a:r>
              <a:rPr lang="en-US" dirty="0"/>
              <a:t> in PD vs Healthy controls.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/articles/PMC9804059/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Downregulated in PD Coffee, Vitamin B2, and Vitamin C.</a:t>
            </a:r>
          </a:p>
          <a:p>
            <a:r>
              <a:rPr lang="en-US" dirty="0"/>
              <a:t>Upregulated in PD NSP, Fructose, and Folate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2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Volcano Plots</a:t>
            </a:r>
          </a:p>
        </p:txBody>
      </p:sp>
      <p:pic>
        <p:nvPicPr>
          <p:cNvPr id="9" name="Picture 8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375010D-3B94-8A53-0C8B-A3F12AE6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19" y="1690688"/>
            <a:ext cx="4432482" cy="4432482"/>
          </a:xfrm>
          <a:prstGeom prst="rect">
            <a:avLst/>
          </a:prstGeom>
        </p:spPr>
      </p:pic>
      <p:pic>
        <p:nvPicPr>
          <p:cNvPr id="11" name="Picture 10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9960C58E-F99A-FD5F-575E-0339BA80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9" y="1690688"/>
            <a:ext cx="4432482" cy="4432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1948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A4A8-E884-3D0A-DACB-9F0F4642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55"/>
            <a:ext cx="11170920" cy="1754326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Prevotella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diagram of a patient's growth&#10;&#10;Description automatically generated with medium confidence">
            <a:extLst>
              <a:ext uri="{FF2B5EF4-FFF2-40B4-BE49-F238E27FC236}">
                <a16:creationId xmlns:a16="http://schemas.microsoft.com/office/drawing/2014/main" id="{8EDCA962-FFDB-B3A3-570D-11014CE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23" y="1343818"/>
            <a:ext cx="7772400" cy="525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49B000-481E-48DF-AE0D-7A88593DE664}"/>
              </a:ext>
            </a:extLst>
          </p:cNvPr>
          <p:cNvSpPr txBox="1"/>
          <p:nvPr/>
        </p:nvSpPr>
        <p:spPr>
          <a:xfrm>
            <a:off x="-1386" y="4845211"/>
            <a:ext cx="1679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7051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5FAC-CA1C-B281-1564-6B8A9328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i="1" dirty="0" err="1"/>
              <a:t>Akkermansia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E741-858E-DDA4-4016-C645690F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363600"/>
          </a:xfrm>
        </p:spPr>
        <p:txBody>
          <a:bodyPr>
            <a:normAutofit/>
          </a:bodyPr>
          <a:lstStyle/>
          <a:p>
            <a:r>
              <a:rPr lang="en-US" dirty="0"/>
              <a:t>Degrades mucin in the GI tract and is negatively associated with metabolic disease, however, it is positively associated with gut-brain axis diseases such as PD.</a:t>
            </a:r>
          </a:p>
          <a:p>
            <a:r>
              <a:rPr lang="en-US" i="1" dirty="0" err="1"/>
              <a:t>Akkermansia</a:t>
            </a:r>
            <a:r>
              <a:rPr lang="en-US" dirty="0"/>
              <a:t> appears to flourish in individuals that are malnourished and consume low dietary fiber.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onlinelibrary.wiley.com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doi</a:t>
            </a:r>
            <a:r>
              <a:rPr lang="en-US" sz="1100" dirty="0">
                <a:hlinkClick r:id="rId2"/>
              </a:rPr>
              <a:t>/10.1111/ene.15671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Reduced </a:t>
            </a:r>
            <a:r>
              <a:rPr lang="en-US" i="1" dirty="0" err="1"/>
              <a:t>Akkermansia</a:t>
            </a:r>
            <a:r>
              <a:rPr lang="en-US" dirty="0"/>
              <a:t> in PD Folate, NSP, Coffee, and Fructose.</a:t>
            </a:r>
          </a:p>
          <a:p>
            <a:r>
              <a:rPr lang="en-US" dirty="0"/>
              <a:t>Increased in PD Vitamin B2</a:t>
            </a:r>
          </a:p>
          <a:p>
            <a:r>
              <a:rPr lang="en-US" dirty="0"/>
              <a:t>No change in PD Vitamin C</a:t>
            </a:r>
          </a:p>
        </p:txBody>
      </p:sp>
    </p:spTree>
    <p:extLst>
      <p:ext uri="{BB962C8B-B14F-4D97-AF65-F5344CB8AC3E}">
        <p14:creationId xmlns:p14="http://schemas.microsoft.com/office/powerpoint/2010/main" val="395208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D4DBB90-D33E-C654-0C6C-B51157AE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22" y="78614"/>
            <a:ext cx="4887477" cy="3304925"/>
          </a:xfrm>
          <a:prstGeom prst="rect">
            <a:avLst/>
          </a:prstGeom>
        </p:spPr>
      </p:pic>
      <p:pic>
        <p:nvPicPr>
          <p:cNvPr id="8" name="Picture 7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17B7DBA-895E-CE3E-5307-94681E2B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12" y="3429001"/>
            <a:ext cx="5070964" cy="3429000"/>
          </a:xfrm>
          <a:prstGeom prst="rect">
            <a:avLst/>
          </a:prstGeom>
        </p:spPr>
      </p:pic>
      <p:pic>
        <p:nvPicPr>
          <p:cNvPr id="10" name="Picture 9" descr="A diagram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71AAD7D-C3DD-D67C-BF64-BE76455D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87" y="3429000"/>
            <a:ext cx="4887476" cy="3304925"/>
          </a:xfrm>
          <a:prstGeom prst="rect">
            <a:avLst/>
          </a:prstGeom>
        </p:spPr>
      </p:pic>
      <p:pic>
        <p:nvPicPr>
          <p:cNvPr id="12" name="Picture 11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236CF2-ED47-D4CF-7102-45B054657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038" y="-1"/>
            <a:ext cx="5070962" cy="3428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1025D3-DAF3-D38E-B6CC-4931935AF246}"/>
              </a:ext>
            </a:extLst>
          </p:cNvPr>
          <p:cNvSpPr txBox="1">
            <a:spLocks/>
          </p:cNvSpPr>
          <p:nvPr/>
        </p:nvSpPr>
        <p:spPr>
          <a:xfrm>
            <a:off x="0" y="78613"/>
            <a:ext cx="2693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Akkermansia</a:t>
            </a:r>
            <a:endParaRPr lang="en-US" i="1" dirty="0"/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4AC5F-52A9-F2E9-39A2-DAD0BF7FEE61}"/>
              </a:ext>
            </a:extLst>
          </p:cNvPr>
          <p:cNvSpPr txBox="1"/>
          <p:nvPr/>
        </p:nvSpPr>
        <p:spPr>
          <a:xfrm>
            <a:off x="0" y="1731076"/>
            <a:ext cx="1679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Pairwise Comparisons with Wilcoxon Tests</a:t>
            </a:r>
          </a:p>
          <a:p>
            <a:endParaRPr lang="en-US" sz="1600" dirty="0"/>
          </a:p>
          <a:p>
            <a:r>
              <a:rPr lang="en-US" sz="1600" dirty="0"/>
              <a:t>** p&lt;0.01</a:t>
            </a:r>
          </a:p>
          <a:p>
            <a:r>
              <a:rPr lang="en-US" sz="1600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17159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2FA0-CD45-EA15-CF66-B17A36DF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Alistipes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0DE-913D-D1E4-A1CE-5B2F2BEB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6194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studies investigating Gut Microbiome and PD not elevated abundance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</a:p>
          <a:p>
            <a:r>
              <a:rPr lang="en-US" dirty="0"/>
              <a:t>Appears to be a benign commensal in the gut of a healthy individual, however, can cause infection and is linked to gut inflammation and disease.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https://www.sciencedirect.com/science/article/pii/S1075996420301396?via%3Dihub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https://www.nature.com/articles/s41531-021-00156-z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https://www.ncbi.nlm.nih.gov/pmc/articles/PMC9804059/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5"/>
              </a:rPr>
              <a:t>https://www.nature.com/articles/s41467-022-34667-x#:~:text=Despite%20differences%2C%20we%20confirmed%20their,also%20highly%20elevated%20in%20PD.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</a:t>
            </a:r>
          </a:p>
          <a:p>
            <a:r>
              <a:rPr lang="en-US" dirty="0"/>
              <a:t>Upregulation of </a:t>
            </a:r>
            <a:r>
              <a:rPr lang="en-US" i="1" dirty="0" err="1"/>
              <a:t>Alistipes</a:t>
            </a:r>
            <a:r>
              <a:rPr lang="en-US" dirty="0"/>
              <a:t> in all PD nutrient groups.</a:t>
            </a:r>
          </a:p>
          <a:p>
            <a:r>
              <a:rPr lang="en-US" dirty="0"/>
              <a:t>Potentially suggesting that nutrient rich diets lead to elevated levels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97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F76-BA63-748C-8E69-C09F22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87" y="365125"/>
            <a:ext cx="11521440" cy="1325563"/>
          </a:xfrm>
        </p:spPr>
        <p:txBody>
          <a:bodyPr>
            <a:normAutofit/>
          </a:bodyPr>
          <a:lstStyle/>
          <a:p>
            <a:r>
              <a:rPr lang="en-US" i="1" dirty="0" err="1"/>
              <a:t>Alistipes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512B-1099-7315-4396-3D996239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Nutrient Class</a:t>
            </a:r>
          </a:p>
        </p:txBody>
      </p:sp>
    </p:spTree>
    <p:extLst>
      <p:ext uri="{BB962C8B-B14F-4D97-AF65-F5344CB8AC3E}">
        <p14:creationId xmlns:p14="http://schemas.microsoft.com/office/powerpoint/2010/main" val="262556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Coffee Significant ASVs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B42C7CE-4962-E1AA-3AB9-97ABA1399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45" y="1184616"/>
            <a:ext cx="5531855" cy="5531855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A4E565C-40BD-D3D8-61BB-E7783BCA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87" y="1184615"/>
            <a:ext cx="5355669" cy="5355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3814127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061275" y="21718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7346196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9201373" y="275760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888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Fructose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94007585-868E-8EB1-EEA2-6C7E308F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3" y="1690687"/>
            <a:ext cx="5069221" cy="5069221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87E3184B-6C1F-9C64-72D4-1E3A9911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20" y="1690687"/>
            <a:ext cx="4931044" cy="49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0BAAF38-8E5C-1C4C-467D-6816A816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688" y="950769"/>
            <a:ext cx="5546311" cy="5546311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979F95-3CC1-8F0B-2EE2-5EC793BE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3" y="950770"/>
            <a:ext cx="5948957" cy="5948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Fructose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20448" y="29007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36279" y="3429000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418843" y="2276332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581254" y="184308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5545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NSP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0" name="Picture 9" descr="A graph of red and black dots&#10;&#10;Description automatically generated">
            <a:extLst>
              <a:ext uri="{FF2B5EF4-FFF2-40B4-BE49-F238E27FC236}">
                <a16:creationId xmlns:a16="http://schemas.microsoft.com/office/drawing/2014/main" id="{AE4E0DEF-EE20-277E-8E82-D7B11E5F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58" y="1785051"/>
            <a:ext cx="4946542" cy="4946542"/>
          </a:xfrm>
          <a:prstGeom prst="rect">
            <a:avLst/>
          </a:prstGeom>
        </p:spPr>
      </p:pic>
      <p:pic>
        <p:nvPicPr>
          <p:cNvPr id="12" name="Picture 11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8A9E94B-6191-2E18-9662-CC334F39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9" y="1785051"/>
            <a:ext cx="4946542" cy="4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87BD10-CDC4-C93A-9DD4-739D3007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02" y="975643"/>
            <a:ext cx="5757329" cy="5757329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6E2893C-DB3B-AA56-C6AB-AA2CBA14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0" y="991681"/>
            <a:ext cx="5757329" cy="5757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NSP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13283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61612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681858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733529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7549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Folate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of red and black dots&#10;&#10;Description automatically generated">
            <a:extLst>
              <a:ext uri="{FF2B5EF4-FFF2-40B4-BE49-F238E27FC236}">
                <a16:creationId xmlns:a16="http://schemas.microsoft.com/office/drawing/2014/main" id="{CCF6662A-252B-7DBA-6D5A-01A07427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88" y="1785051"/>
            <a:ext cx="4938712" cy="4938712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B78A536D-410F-48EC-00CF-CCFDA986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694563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063A7C7-2667-E5DA-C20A-EF76D899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06" y="991840"/>
            <a:ext cx="5648512" cy="5648512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020D4ED-0A2E-567A-9B82-75C1C3F9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" y="980888"/>
            <a:ext cx="5811720" cy="5811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Folate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75276" y="230645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4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175590" y="252939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2967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819</Words>
  <Application>Microsoft Macintosh PowerPoint</Application>
  <PresentationFormat>Widescreen</PresentationFormat>
  <Paragraphs>191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Aim 5: DESeq</vt:lpstr>
      <vt:lpstr>Coffee Volcano Plots</vt:lpstr>
      <vt:lpstr>Coffee Significant ASVs</vt:lpstr>
      <vt:lpstr>Fructose Volcano Plots</vt:lpstr>
      <vt:lpstr>Fructose Significant ASVs</vt:lpstr>
      <vt:lpstr>NSP Volcano Plots</vt:lpstr>
      <vt:lpstr>NSP Significant ASVs</vt:lpstr>
      <vt:lpstr>Folate Volcano Plots</vt:lpstr>
      <vt:lpstr>Folate Significant ASVs</vt:lpstr>
      <vt:lpstr>Vitamin C Volcano Plots</vt:lpstr>
      <vt:lpstr>Vitamin C Significant ASVs</vt:lpstr>
      <vt:lpstr>Vitamin B2 Volcano Plots</vt:lpstr>
      <vt:lpstr>Vitamin B2 Significant ASVs</vt:lpstr>
      <vt:lpstr>Upregulated and Downregulated ASVs</vt:lpstr>
      <vt:lpstr>Top 3 - 5 Upregulated and Downregulated Genera and Species</vt:lpstr>
      <vt:lpstr>Relative Abundance: Genera of Interest Dysregulated in PD:</vt:lpstr>
      <vt:lpstr>Bacteroides</vt:lpstr>
      <vt:lpstr>PowerPoint Presentation</vt:lpstr>
      <vt:lpstr>Prevotella</vt:lpstr>
      <vt:lpstr>Prevotella Relative Abundance (Significant Results) </vt:lpstr>
      <vt:lpstr>Akkermansia</vt:lpstr>
      <vt:lpstr>PowerPoint Presentation</vt:lpstr>
      <vt:lpstr>Alistipes</vt:lpstr>
      <vt:lpstr>Alistipes Relative Abundance (Significant Results)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5: DESeq</dc:title>
  <dc:creator>gnikas01@student.ubc.ca</dc:creator>
  <cp:lastModifiedBy>gnikas01@student.ubc.ca</cp:lastModifiedBy>
  <cp:revision>6</cp:revision>
  <dcterms:created xsi:type="dcterms:W3CDTF">2024-03-24T01:33:01Z</dcterms:created>
  <dcterms:modified xsi:type="dcterms:W3CDTF">2024-03-25T06:44:34Z</dcterms:modified>
</cp:coreProperties>
</file>